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6" r:id="rId3"/>
    <p:sldId id="279" r:id="rId4"/>
    <p:sldId id="264" r:id="rId5"/>
    <p:sldId id="276" r:id="rId6"/>
    <p:sldId id="282" r:id="rId7"/>
    <p:sldId id="257" r:id="rId8"/>
    <p:sldId id="258" r:id="rId9"/>
    <p:sldId id="275" r:id="rId10"/>
    <p:sldId id="277" r:id="rId11"/>
    <p:sldId id="283" r:id="rId12"/>
    <p:sldId id="266" r:id="rId13"/>
    <p:sldId id="272" r:id="rId14"/>
    <p:sldId id="262" r:id="rId15"/>
    <p:sldId id="267" r:id="rId16"/>
    <p:sldId id="268" r:id="rId17"/>
    <p:sldId id="269" r:id="rId18"/>
    <p:sldId id="270" r:id="rId19"/>
    <p:sldId id="271" r:id="rId20"/>
    <p:sldId id="260" r:id="rId21"/>
    <p:sldId id="278" r:id="rId22"/>
    <p:sldId id="280" r:id="rId23"/>
    <p:sldId id="281" r:id="rId24"/>
    <p:sldId id="273" r:id="rId25"/>
    <p:sldId id="274" r:id="rId26"/>
    <p:sldId id="284" r:id="rId2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E35C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713" autoAdjust="0"/>
  </p:normalViewPr>
  <p:slideViewPr>
    <p:cSldViewPr>
      <p:cViewPr varScale="1">
        <p:scale>
          <a:sx n="72" d="100"/>
          <a:sy n="72" d="100"/>
        </p:scale>
        <p:origin x="-1506" y="-84"/>
      </p:cViewPr>
      <p:guideLst>
        <p:guide orient="horz" pos="2160"/>
        <p:guide pos="2880"/>
      </p:guideLst>
    </p:cSldViewPr>
  </p:slideViewPr>
  <p:outlineViewPr>
    <p:cViewPr>
      <p:scale>
        <a:sx n="33" d="100"/>
        <a:sy n="33" d="100"/>
      </p:scale>
      <p:origin x="0" y="3462"/>
    </p:cViewPr>
    <p:sldLst>
      <p:sld r:id="rId1"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ru-RU" smtClean="0"/>
              <a:t>Образец заголовка</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fr-CA"/>
          </a:p>
        </p:txBody>
      </p:sp>
      <p:sp>
        <p:nvSpPr>
          <p:cNvPr id="4" name="Espace réservé de la date 3"/>
          <p:cNvSpPr>
            <a:spLocks noGrp="1"/>
          </p:cNvSpPr>
          <p:nvPr>
            <p:ph type="dt" sz="half" idx="10"/>
          </p:nvPr>
        </p:nvSpPr>
        <p:spPr/>
        <p:txBody>
          <a:bodyPr/>
          <a:lstStyle>
            <a:lvl1pPr>
              <a:defRPr/>
            </a:lvl1pPr>
          </a:lstStyle>
          <a:p>
            <a:fld id="{4AFAFC6A-FF90-48A9-8656-578F36E9674D}" type="datetimeFigureOut">
              <a:rPr lang="fr-FR"/>
              <a:pPr/>
              <a:t>10/12/2015</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4DAAADD3-80AD-4172-8DFE-E70FB60C19FB}" type="slidenum">
              <a:rPr lang="fr-CA"/>
              <a:pPr/>
              <a:t>‹#›</a:t>
            </a:fld>
            <a:endParaRPr lang="fr-CA"/>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u texte vertical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e la date 3"/>
          <p:cNvSpPr>
            <a:spLocks noGrp="1"/>
          </p:cNvSpPr>
          <p:nvPr>
            <p:ph type="dt" sz="half" idx="10"/>
          </p:nvPr>
        </p:nvSpPr>
        <p:spPr/>
        <p:txBody>
          <a:bodyPr/>
          <a:lstStyle>
            <a:lvl1pPr>
              <a:defRPr/>
            </a:lvl1pPr>
          </a:lstStyle>
          <a:p>
            <a:fld id="{80BC6E8F-3BAD-400A-9958-9FEA9A05E550}" type="datetimeFigureOut">
              <a:rPr lang="fr-FR"/>
              <a:pPr/>
              <a:t>10/12/2015</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9EC634AD-3AC5-487B-88E6-C3FD7F94544E}" type="slidenum">
              <a:rPr lang="fr-CA"/>
              <a:pPr/>
              <a:t>‹#›</a:t>
            </a:fld>
            <a:endParaRPr lang="fr-CA"/>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ru-RU" smtClean="0"/>
              <a:t>Образец заголовка</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e la date 3"/>
          <p:cNvSpPr>
            <a:spLocks noGrp="1"/>
          </p:cNvSpPr>
          <p:nvPr>
            <p:ph type="dt" sz="half" idx="10"/>
          </p:nvPr>
        </p:nvSpPr>
        <p:spPr/>
        <p:txBody>
          <a:bodyPr/>
          <a:lstStyle>
            <a:lvl1pPr>
              <a:defRPr/>
            </a:lvl1pPr>
          </a:lstStyle>
          <a:p>
            <a:fld id="{20DD2232-19F0-47A3-A745-AB2C426E8285}" type="datetimeFigureOut">
              <a:rPr lang="fr-FR"/>
              <a:pPr/>
              <a:t>10/12/2015</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112C3892-490E-4CD3-99F9-BAF1DAE336D8}" type="slidenum">
              <a:rPr lang="fr-CA"/>
              <a:pPr/>
              <a:t>‹#›</a:t>
            </a:fld>
            <a:endParaRPr lang="fr-CA"/>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u contenu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e la date 3"/>
          <p:cNvSpPr>
            <a:spLocks noGrp="1"/>
          </p:cNvSpPr>
          <p:nvPr>
            <p:ph type="dt" sz="half" idx="10"/>
          </p:nvPr>
        </p:nvSpPr>
        <p:spPr/>
        <p:txBody>
          <a:bodyPr/>
          <a:lstStyle>
            <a:lvl1pPr>
              <a:defRPr/>
            </a:lvl1pPr>
          </a:lstStyle>
          <a:p>
            <a:fld id="{2563D39A-51A3-4116-B71A-9248DD8676F9}" type="datetimeFigureOut">
              <a:rPr lang="fr-FR"/>
              <a:pPr/>
              <a:t>10/12/2015</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CB91F2C6-12E3-4471-9B27-3DF579510881}" type="slidenum">
              <a:rPr lang="fr-CA"/>
              <a:pPr/>
              <a:t>‹#›</a:t>
            </a:fld>
            <a:endParaRPr lang="fr-CA"/>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Espace réservé de la date 3"/>
          <p:cNvSpPr>
            <a:spLocks noGrp="1"/>
          </p:cNvSpPr>
          <p:nvPr>
            <p:ph type="dt" sz="half" idx="10"/>
          </p:nvPr>
        </p:nvSpPr>
        <p:spPr/>
        <p:txBody>
          <a:bodyPr/>
          <a:lstStyle>
            <a:lvl1pPr>
              <a:defRPr/>
            </a:lvl1pPr>
          </a:lstStyle>
          <a:p>
            <a:fld id="{4C74743B-024B-48BE-BA66-B21042C6C727}" type="datetimeFigureOut">
              <a:rPr lang="fr-FR"/>
              <a:pPr/>
              <a:t>10/12/2015</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1C1D76A7-B5C6-4A6E-A9E2-880A9E28ADC1}" type="slidenum">
              <a:rPr lang="fr-CA"/>
              <a:pPr/>
              <a:t>‹#›</a:t>
            </a:fld>
            <a:endParaRPr lang="fr-CA"/>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5" name="Espace réservé de la date 3"/>
          <p:cNvSpPr>
            <a:spLocks noGrp="1"/>
          </p:cNvSpPr>
          <p:nvPr>
            <p:ph type="dt" sz="half" idx="10"/>
          </p:nvPr>
        </p:nvSpPr>
        <p:spPr/>
        <p:txBody>
          <a:bodyPr/>
          <a:lstStyle>
            <a:lvl1pPr>
              <a:defRPr/>
            </a:lvl1pPr>
          </a:lstStyle>
          <a:p>
            <a:fld id="{629330B9-5BB4-420B-AA42-7B7BB40AE257}" type="datetimeFigureOut">
              <a:rPr lang="fr-FR"/>
              <a:pPr/>
              <a:t>10/12/2015</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C04E1FD7-DE09-4A0B-9111-57ECBADD1B4E}" type="slidenum">
              <a:rPr lang="fr-CA"/>
              <a:pPr/>
              <a:t>‹#›</a:t>
            </a:fld>
            <a:endParaRPr lang="fr-CA"/>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ru-RU" smtClean="0"/>
              <a:t>Образец заголовка</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7" name="Espace réservé de la date 3"/>
          <p:cNvSpPr>
            <a:spLocks noGrp="1"/>
          </p:cNvSpPr>
          <p:nvPr>
            <p:ph type="dt" sz="half" idx="10"/>
          </p:nvPr>
        </p:nvSpPr>
        <p:spPr/>
        <p:txBody>
          <a:bodyPr/>
          <a:lstStyle>
            <a:lvl1pPr>
              <a:defRPr/>
            </a:lvl1pPr>
          </a:lstStyle>
          <a:p>
            <a:fld id="{34A392EA-CF8C-4094-8556-811FD0434F14}" type="datetimeFigureOut">
              <a:rPr lang="fr-FR"/>
              <a:pPr/>
              <a:t>10/12/2015</a:t>
            </a:fld>
            <a:endParaRPr lang="fr-CA"/>
          </a:p>
        </p:txBody>
      </p:sp>
      <p:sp>
        <p:nvSpPr>
          <p:cNvPr id="8" name="Espace réservé du pied de page 4"/>
          <p:cNvSpPr>
            <a:spLocks noGrp="1"/>
          </p:cNvSpPr>
          <p:nvPr>
            <p:ph type="ftr" sz="quarter" idx="11"/>
          </p:nvPr>
        </p:nvSpPr>
        <p:spPr/>
        <p:txBody>
          <a:bodyPr/>
          <a:lstStyle>
            <a:lvl1pPr>
              <a:defRPr/>
            </a:lvl1pPr>
          </a:lstStyle>
          <a:p>
            <a:endParaRPr lang="fr-CA"/>
          </a:p>
        </p:txBody>
      </p:sp>
      <p:sp>
        <p:nvSpPr>
          <p:cNvPr id="9" name="Espace réservé du numéro de diapositive 5"/>
          <p:cNvSpPr>
            <a:spLocks noGrp="1"/>
          </p:cNvSpPr>
          <p:nvPr>
            <p:ph type="sldNum" sz="quarter" idx="12"/>
          </p:nvPr>
        </p:nvSpPr>
        <p:spPr/>
        <p:txBody>
          <a:bodyPr/>
          <a:lstStyle>
            <a:lvl1pPr>
              <a:defRPr/>
            </a:lvl1pPr>
          </a:lstStyle>
          <a:p>
            <a:fld id="{C16EDCA7-C7A6-4138-B41E-5DC9A87D75F4}" type="slidenum">
              <a:rPr lang="fr-CA"/>
              <a:pPr/>
              <a:t>‹#›</a:t>
            </a:fld>
            <a:endParaRPr lang="fr-CA"/>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e la date 3"/>
          <p:cNvSpPr>
            <a:spLocks noGrp="1"/>
          </p:cNvSpPr>
          <p:nvPr>
            <p:ph type="dt" sz="half" idx="10"/>
          </p:nvPr>
        </p:nvSpPr>
        <p:spPr/>
        <p:txBody>
          <a:bodyPr/>
          <a:lstStyle>
            <a:lvl1pPr>
              <a:defRPr/>
            </a:lvl1pPr>
          </a:lstStyle>
          <a:p>
            <a:fld id="{4C0C7A64-A429-4E59-8AAD-315FAA37AD26}" type="datetimeFigureOut">
              <a:rPr lang="fr-FR"/>
              <a:pPr/>
              <a:t>10/12/2015</a:t>
            </a:fld>
            <a:endParaRPr lang="fr-CA"/>
          </a:p>
        </p:txBody>
      </p:sp>
      <p:sp>
        <p:nvSpPr>
          <p:cNvPr id="4" name="Espace réservé du pied de page 4"/>
          <p:cNvSpPr>
            <a:spLocks noGrp="1"/>
          </p:cNvSpPr>
          <p:nvPr>
            <p:ph type="ftr" sz="quarter" idx="11"/>
          </p:nvPr>
        </p:nvSpPr>
        <p:spPr/>
        <p:txBody>
          <a:bodyPr/>
          <a:lstStyle>
            <a:lvl1pPr>
              <a:defRPr/>
            </a:lvl1pPr>
          </a:lstStyle>
          <a:p>
            <a:endParaRPr lang="fr-CA"/>
          </a:p>
        </p:txBody>
      </p:sp>
      <p:sp>
        <p:nvSpPr>
          <p:cNvPr id="5" name="Espace réservé du numéro de diapositive 5"/>
          <p:cNvSpPr>
            <a:spLocks noGrp="1"/>
          </p:cNvSpPr>
          <p:nvPr>
            <p:ph type="sldNum" sz="quarter" idx="12"/>
          </p:nvPr>
        </p:nvSpPr>
        <p:spPr/>
        <p:txBody>
          <a:bodyPr/>
          <a:lstStyle>
            <a:lvl1pPr>
              <a:defRPr/>
            </a:lvl1pPr>
          </a:lstStyle>
          <a:p>
            <a:fld id="{4B5510DF-10BF-45B0-9C5B-4295DE9009FC}" type="slidenum">
              <a:rPr lang="fr-CA"/>
              <a:pPr/>
              <a:t>‹#›</a:t>
            </a:fld>
            <a:endParaRPr lang="fr-CA"/>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4B6CACA0-D6BE-4B54-AE0E-F17E77F04C7C}" type="datetimeFigureOut">
              <a:rPr lang="fr-FR"/>
              <a:pPr/>
              <a:t>10/12/2015</a:t>
            </a:fld>
            <a:endParaRPr lang="fr-CA"/>
          </a:p>
        </p:txBody>
      </p:sp>
      <p:sp>
        <p:nvSpPr>
          <p:cNvPr id="3" name="Espace réservé du pied de page 4"/>
          <p:cNvSpPr>
            <a:spLocks noGrp="1"/>
          </p:cNvSpPr>
          <p:nvPr>
            <p:ph type="ftr" sz="quarter" idx="11"/>
          </p:nvPr>
        </p:nvSpPr>
        <p:spPr/>
        <p:txBody>
          <a:bodyPr/>
          <a:lstStyle>
            <a:lvl1pPr>
              <a:defRPr/>
            </a:lvl1pPr>
          </a:lstStyle>
          <a:p>
            <a:endParaRPr lang="fr-CA"/>
          </a:p>
        </p:txBody>
      </p:sp>
      <p:sp>
        <p:nvSpPr>
          <p:cNvPr id="4" name="Espace réservé du numéro de diapositive 5"/>
          <p:cNvSpPr>
            <a:spLocks noGrp="1"/>
          </p:cNvSpPr>
          <p:nvPr>
            <p:ph type="sldNum" sz="quarter" idx="12"/>
          </p:nvPr>
        </p:nvSpPr>
        <p:spPr/>
        <p:txBody>
          <a:bodyPr/>
          <a:lstStyle>
            <a:lvl1pPr>
              <a:defRPr/>
            </a:lvl1pPr>
          </a:lstStyle>
          <a:p>
            <a:fld id="{6AF47348-F318-439A-8845-077CF5500551}" type="slidenum">
              <a:rPr lang="fr-CA"/>
              <a:pPr/>
              <a:t>‹#›</a:t>
            </a:fld>
            <a:endParaRPr lang="fr-CA"/>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ce réservé de la date 3"/>
          <p:cNvSpPr>
            <a:spLocks noGrp="1"/>
          </p:cNvSpPr>
          <p:nvPr>
            <p:ph type="dt" sz="half" idx="10"/>
          </p:nvPr>
        </p:nvSpPr>
        <p:spPr/>
        <p:txBody>
          <a:bodyPr/>
          <a:lstStyle>
            <a:lvl1pPr>
              <a:defRPr/>
            </a:lvl1pPr>
          </a:lstStyle>
          <a:p>
            <a:fld id="{C035CE65-356F-41BA-B3D2-050FDC1EB7A9}" type="datetimeFigureOut">
              <a:rPr lang="fr-FR"/>
              <a:pPr/>
              <a:t>10/12/2015</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A3D6622B-285D-4D0F-B119-D64BC75C11B2}" type="slidenum">
              <a:rPr lang="fr-CA"/>
              <a:pPr/>
              <a:t>‹#›</a:t>
            </a:fld>
            <a:endParaRPr lang="fr-CA"/>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ce réservé de la date 3"/>
          <p:cNvSpPr>
            <a:spLocks noGrp="1"/>
          </p:cNvSpPr>
          <p:nvPr>
            <p:ph type="dt" sz="half" idx="10"/>
          </p:nvPr>
        </p:nvSpPr>
        <p:spPr/>
        <p:txBody>
          <a:bodyPr/>
          <a:lstStyle>
            <a:lvl1pPr>
              <a:defRPr/>
            </a:lvl1pPr>
          </a:lstStyle>
          <a:p>
            <a:fld id="{B581A6EB-BCC7-42B0-B735-9355E90F09BB}" type="datetimeFigureOut">
              <a:rPr lang="fr-FR"/>
              <a:pPr/>
              <a:t>10/12/2015</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AE8E09E2-CAD8-4B58-A54B-51C731D3DA20}" type="slidenum">
              <a:rPr lang="fr-CA"/>
              <a:pPr/>
              <a:t>‹#›</a:t>
            </a:fld>
            <a:endParaRPr lang="fr-CA"/>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406EC4BB-56E8-4F60-9F22-C305F813E500}" type="datetimeFigureOut">
              <a:rPr lang="fr-FR"/>
              <a:pPr/>
              <a:t>10/12/2015</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350CCE06-C00E-4EDC-89F5-086CCB16EF16}" type="slidenum">
              <a:rPr lang="fr-CA"/>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newsflash/>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ideo" Target="file:///F:\&#1050;&#1083;&#1072;&#1089;&#1089;&#1085;&#1099;&#1081;%20&#1095;&#1072;&#1089;%20&#1056;&#1072;&#1089;&#1091;&#1083;%20&#1043;&#1072;&#1084;&#1079;&#1072;&#1090;&#1086;&#1074;\&#1056;&#1072;&#1089;&#1091;&#1083;%20&#1043;&#1072;&#1084;&#1079;&#1072;&#1090;&#1086;&#1074;.%20&#1052;&#1086;&#1081;%20&#1044;&#1072;&#1075;&#1077;&#1089;&#1090;&#1072;&#1085;.%20&#1048;&#1089;&#1087;&#1086;&#1074;&#1077;&#1076;&#1100;.%20&#1060;&#1088;&#1072;&#1075;&#1084;&#1077;&#1085;&#1090;%201-4..mp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lstStyle/>
          <a:p>
            <a:r>
              <a:rPr lang="ru-RU" dirty="0" smtClean="0">
                <a:latin typeface="Cambria Math" pitchFamily="18" charset="0"/>
                <a:ea typeface="Cambria Math" pitchFamily="18" charset="0"/>
                <a:cs typeface="Cambria Math" pitchFamily="18" charset="0"/>
              </a:rPr>
              <a:t/>
            </a:r>
            <a:br>
              <a:rPr lang="ru-RU" dirty="0" smtClean="0">
                <a:latin typeface="Cambria Math" pitchFamily="18" charset="0"/>
                <a:ea typeface="Cambria Math" pitchFamily="18" charset="0"/>
                <a:cs typeface="Cambria Math" pitchFamily="18" charset="0"/>
              </a:rPr>
            </a:br>
            <a:r>
              <a:rPr lang="ru-RU" b="1" dirty="0" smtClean="0">
                <a:solidFill>
                  <a:srgbClr val="008000"/>
                </a:solidFill>
                <a:effectLst>
                  <a:outerShdw blurRad="38100" dist="38100" dir="2700000" algn="tl">
                    <a:srgbClr val="000000">
                      <a:alpha val="43137"/>
                    </a:srgbClr>
                  </a:outerShdw>
                </a:effectLst>
                <a:latin typeface="Cambria Math" pitchFamily="18" charset="0"/>
                <a:ea typeface="Cambria Math" pitchFamily="18" charset="0"/>
                <a:cs typeface="Cambria Math" pitchFamily="18" charset="0"/>
              </a:rPr>
              <a:t>Классный час</a:t>
            </a:r>
            <a:r>
              <a:rPr lang="ru-RU" sz="4000" b="1" dirty="0" smtClean="0">
                <a:solidFill>
                  <a:srgbClr val="008000"/>
                </a:solidFill>
                <a:effectLst>
                  <a:outerShdw blurRad="38100" dist="38100" dir="2700000" algn="tl">
                    <a:srgbClr val="000000">
                      <a:alpha val="43137"/>
                    </a:srgbClr>
                  </a:outerShdw>
                </a:effectLst>
                <a:latin typeface="Cambria Math" pitchFamily="18" charset="0"/>
                <a:ea typeface="Cambria Math" pitchFamily="18" charset="0"/>
                <a:cs typeface="Cambria Math" pitchFamily="18" charset="0"/>
              </a:rPr>
              <a:t> </a:t>
            </a:r>
            <a:r>
              <a:rPr lang="ru-RU" sz="4000" b="1" dirty="0" smtClean="0">
                <a:solidFill>
                  <a:srgbClr val="008000"/>
                </a:solidFill>
                <a:effectLst>
                  <a:outerShdw blurRad="38100" dist="38100" dir="2700000" algn="tl">
                    <a:srgbClr val="000000">
                      <a:alpha val="43137"/>
                    </a:srgbClr>
                  </a:outerShdw>
                </a:effectLst>
                <a:latin typeface="Cambria Math" pitchFamily="18" charset="0"/>
                <a:ea typeface="Cambria Math" pitchFamily="18" charset="0"/>
                <a:cs typeface="Cambria Math" pitchFamily="18" charset="0"/>
              </a:rPr>
              <a:t>на тему:</a:t>
            </a:r>
            <a:r>
              <a:rPr lang="ru-RU" b="1" dirty="0" smtClean="0">
                <a:solidFill>
                  <a:srgbClr val="008000"/>
                </a:solidFill>
                <a:effectLst>
                  <a:outerShdw blurRad="38100" dist="38100" dir="2700000" algn="tl">
                    <a:srgbClr val="000000">
                      <a:alpha val="43137"/>
                    </a:srgbClr>
                  </a:outerShdw>
                </a:effectLst>
                <a:latin typeface="Cambria Math" pitchFamily="18" charset="0"/>
                <a:ea typeface="Cambria Math" pitchFamily="18" charset="0"/>
                <a:cs typeface="Cambria Math" pitchFamily="18" charset="0"/>
              </a:rPr>
              <a:t/>
            </a:r>
            <a:br>
              <a:rPr lang="ru-RU" b="1" dirty="0" smtClean="0">
                <a:solidFill>
                  <a:srgbClr val="008000"/>
                </a:solidFill>
                <a:effectLst>
                  <a:outerShdw blurRad="38100" dist="38100" dir="2700000" algn="tl">
                    <a:srgbClr val="000000">
                      <a:alpha val="43137"/>
                    </a:srgbClr>
                  </a:outerShdw>
                </a:effectLst>
                <a:latin typeface="Cambria Math" pitchFamily="18" charset="0"/>
                <a:ea typeface="Cambria Math" pitchFamily="18" charset="0"/>
                <a:cs typeface="Cambria Math" pitchFamily="18" charset="0"/>
              </a:rPr>
            </a:br>
            <a:endParaRPr lang="ru-RU" b="1" dirty="0">
              <a:solidFill>
                <a:srgbClr val="008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9552" y="1916832"/>
            <a:ext cx="8229600" cy="1108720"/>
          </a:xfrm>
        </p:spPr>
        <p:txBody>
          <a:bodyPr/>
          <a:lstStyle/>
          <a:p>
            <a:pPr algn="ctr">
              <a:buNone/>
            </a:pPr>
            <a:r>
              <a:rPr lang="ru-RU" sz="4000" b="1" dirty="0" smtClean="0">
                <a:solidFill>
                  <a:srgbClr val="FFC000"/>
                </a:solidFill>
                <a:effectLst>
                  <a:outerShdw blurRad="38100" dist="38100" dir="2700000" algn="tl">
                    <a:srgbClr val="000000">
                      <a:alpha val="43137"/>
                    </a:srgbClr>
                  </a:outerShdw>
                </a:effectLst>
                <a:latin typeface="Cambria Math" pitchFamily="18" charset="0"/>
                <a:ea typeface="Cambria Math" pitchFamily="18" charset="0"/>
                <a:cs typeface="Cambria Math" pitchFamily="18" charset="0"/>
              </a:rPr>
              <a:t>«Родной язык, он для меня велик»</a:t>
            </a:r>
          </a:p>
          <a:p>
            <a:pPr algn="ctr">
              <a:buNone/>
            </a:pPr>
            <a:endParaRPr lang="ru-RU" sz="4000" b="1" dirty="0" smtClean="0">
              <a:solidFill>
                <a:srgbClr val="FFC000"/>
              </a:solidFill>
              <a:effectLst>
                <a:outerShdw blurRad="38100" dist="38100" dir="2700000" algn="tl">
                  <a:srgbClr val="000000">
                    <a:alpha val="43137"/>
                  </a:srgbClr>
                </a:outerShdw>
              </a:effectLst>
              <a:latin typeface="Cambria Math" pitchFamily="18" charset="0"/>
              <a:ea typeface="Cambria Math" pitchFamily="18" charset="0"/>
              <a:cs typeface="Cambria Math" pitchFamily="18" charset="0"/>
            </a:endParaRPr>
          </a:p>
          <a:p>
            <a:pPr algn="r">
              <a:buNone/>
            </a:pPr>
            <a:endParaRPr lang="ru-RU" sz="2800" b="1" dirty="0" smtClean="0">
              <a:solidFill>
                <a:srgbClr val="008000"/>
              </a:solidFill>
              <a:effectLst>
                <a:outerShdw blurRad="38100" dist="38100" dir="2700000" algn="tl">
                  <a:srgbClr val="000000">
                    <a:alpha val="43137"/>
                  </a:srgbClr>
                </a:outerShdw>
              </a:effectLst>
            </a:endParaRPr>
          </a:p>
          <a:p>
            <a:pPr algn="r">
              <a:buNone/>
            </a:pPr>
            <a:endParaRPr lang="ru-RU" sz="2800" b="1" dirty="0" smtClean="0">
              <a:solidFill>
                <a:srgbClr val="008000"/>
              </a:solidFill>
              <a:effectLst>
                <a:outerShdw blurRad="38100" dist="38100" dir="2700000" algn="tl">
                  <a:srgbClr val="000000">
                    <a:alpha val="43137"/>
                  </a:srgbClr>
                </a:outerShdw>
              </a:effectLst>
            </a:endParaRPr>
          </a:p>
          <a:p>
            <a:pPr algn="r">
              <a:buNone/>
            </a:pPr>
            <a:endParaRPr lang="ru-RU" sz="2800" b="1" dirty="0" smtClean="0">
              <a:solidFill>
                <a:srgbClr val="008000"/>
              </a:solidFill>
              <a:effectLst>
                <a:outerShdw blurRad="38100" dist="38100" dir="2700000" algn="tl">
                  <a:srgbClr val="000000">
                    <a:alpha val="43137"/>
                  </a:srgbClr>
                </a:outerShdw>
              </a:effectLst>
            </a:endParaRPr>
          </a:p>
          <a:p>
            <a:pPr algn="r">
              <a:buNone/>
            </a:pPr>
            <a:endParaRPr lang="ru-RU" sz="1200" b="1" dirty="0" smtClean="0">
              <a:solidFill>
                <a:srgbClr val="008000"/>
              </a:solidFill>
              <a:effectLst>
                <a:outerShdw blurRad="38100" dist="38100" dir="2700000" algn="tl">
                  <a:srgbClr val="000000">
                    <a:alpha val="43137"/>
                  </a:srgbClr>
                </a:outerShdw>
              </a:effectLst>
            </a:endParaRPr>
          </a:p>
          <a:p>
            <a:pPr algn="r">
              <a:buNone/>
            </a:pPr>
            <a:r>
              <a:rPr lang="ru-RU" sz="2000" b="1" dirty="0" smtClean="0">
                <a:solidFill>
                  <a:srgbClr val="008000"/>
                </a:solidFill>
                <a:effectLst>
                  <a:outerShdw blurRad="38100" dist="38100" dir="2700000" algn="tl">
                    <a:srgbClr val="000000">
                      <a:alpha val="43137"/>
                    </a:srgbClr>
                  </a:outerShdw>
                </a:effectLst>
              </a:rPr>
              <a:t>Подготовила</a:t>
            </a:r>
            <a:r>
              <a:rPr lang="ru-RU" sz="2000" b="1" dirty="0" smtClean="0">
                <a:solidFill>
                  <a:srgbClr val="008000"/>
                </a:solidFill>
                <a:effectLst>
                  <a:outerShdw blurRad="38100" dist="38100" dir="2700000" algn="tl">
                    <a:srgbClr val="000000">
                      <a:alpha val="43137"/>
                    </a:srgbClr>
                  </a:outerShdw>
                </a:effectLst>
              </a:rPr>
              <a:t>:</a:t>
            </a:r>
          </a:p>
          <a:p>
            <a:pPr algn="r">
              <a:buNone/>
            </a:pPr>
            <a:r>
              <a:rPr lang="ru-RU" sz="2000" b="1" dirty="0" smtClean="0">
                <a:solidFill>
                  <a:srgbClr val="008000"/>
                </a:solidFill>
                <a:effectLst>
                  <a:outerShdw blurRad="38100" dist="38100" dir="2700000" algn="tl">
                    <a:srgbClr val="000000">
                      <a:alpha val="43137"/>
                    </a:srgbClr>
                  </a:outerShdw>
                </a:effectLst>
              </a:rPr>
              <a:t>учитель </a:t>
            </a:r>
            <a:r>
              <a:rPr lang="ru-RU" sz="2000" b="1" dirty="0" smtClean="0">
                <a:solidFill>
                  <a:srgbClr val="008000"/>
                </a:solidFill>
                <a:effectLst>
                  <a:outerShdw blurRad="38100" dist="38100" dir="2700000" algn="tl">
                    <a:srgbClr val="000000">
                      <a:alpha val="43137"/>
                    </a:srgbClr>
                  </a:outerShdw>
                </a:effectLst>
              </a:rPr>
              <a:t>родного языка </a:t>
            </a:r>
          </a:p>
          <a:p>
            <a:pPr algn="r">
              <a:buNone/>
            </a:pPr>
            <a:r>
              <a:rPr lang="ru-RU" sz="2000" b="1" dirty="0" smtClean="0">
                <a:solidFill>
                  <a:srgbClr val="008000"/>
                </a:solidFill>
                <a:effectLst>
                  <a:outerShdw blurRad="38100" dist="38100" dir="2700000" algn="tl">
                    <a:srgbClr val="000000">
                      <a:alpha val="43137"/>
                    </a:srgbClr>
                  </a:outerShdw>
                </a:effectLst>
              </a:rPr>
              <a:t>МКОУ СОШ № 7</a:t>
            </a:r>
          </a:p>
          <a:p>
            <a:pPr algn="r">
              <a:buNone/>
            </a:pPr>
            <a:r>
              <a:rPr lang="ru-RU" sz="2000" b="1" dirty="0" smtClean="0">
                <a:solidFill>
                  <a:srgbClr val="008000"/>
                </a:solidFill>
                <a:effectLst>
                  <a:outerShdw blurRad="38100" dist="38100" dir="2700000" algn="tl">
                    <a:srgbClr val="000000">
                      <a:alpha val="43137"/>
                    </a:srgbClr>
                  </a:outerShdw>
                </a:effectLst>
              </a:rPr>
              <a:t>Абдуллаева М.Ш.</a:t>
            </a:r>
          </a:p>
          <a:p>
            <a:pPr algn="ctr">
              <a:buNone/>
            </a:pPr>
            <a:endParaRPr lang="ru-RU" sz="4000" b="1" dirty="0" smtClean="0">
              <a:solidFill>
                <a:srgbClr val="FFC000"/>
              </a:solidFill>
              <a:effectLst>
                <a:outerShdw blurRad="38100" dist="38100" dir="2700000" algn="tl">
                  <a:srgbClr val="000000">
                    <a:alpha val="43137"/>
                  </a:srgbClr>
                </a:outerShdw>
              </a:effectLst>
              <a:latin typeface="Cambria Math" pitchFamily="18" charset="0"/>
              <a:ea typeface="Cambria Math" pitchFamily="18" charset="0"/>
              <a:cs typeface="Cambria Math" pitchFamily="18" charset="0"/>
            </a:endParaRPr>
          </a:p>
          <a:p>
            <a:pPr algn="ctr">
              <a:buNone/>
            </a:pPr>
            <a:endParaRPr lang="ru-RU" sz="4000" b="1" dirty="0" smtClean="0">
              <a:solidFill>
                <a:srgbClr val="FFC000"/>
              </a:solidFill>
              <a:effectLst>
                <a:outerShdw blurRad="38100" dist="38100" dir="2700000" algn="tl">
                  <a:srgbClr val="000000">
                    <a:alpha val="43137"/>
                  </a:srgbClr>
                </a:outerShdw>
              </a:effectLst>
              <a:latin typeface="Cambria Math" pitchFamily="18" charset="0"/>
              <a:ea typeface="Cambria Math" pitchFamily="18" charset="0"/>
              <a:cs typeface="Cambria Math" pitchFamily="18" charset="0"/>
            </a:endParaRPr>
          </a:p>
          <a:p>
            <a:pPr algn="ctr">
              <a:buNone/>
            </a:pPr>
            <a:endParaRPr lang="ru-RU" sz="4000" b="1" dirty="0" smtClean="0">
              <a:solidFill>
                <a:srgbClr val="FFC000"/>
              </a:solidFill>
              <a:effectLst>
                <a:outerShdw blurRad="38100" dist="38100" dir="2700000" algn="tl">
                  <a:srgbClr val="000000">
                    <a:alpha val="43137"/>
                  </a:srgbClr>
                </a:outerShdw>
              </a:effectLst>
              <a:latin typeface="Cambria Math" pitchFamily="18" charset="0"/>
              <a:ea typeface="Cambria Math" pitchFamily="18" charset="0"/>
              <a:cs typeface="Cambria Math" pitchFamily="18" charset="0"/>
            </a:endParaRPr>
          </a:p>
          <a:p>
            <a:pPr algn="ctr">
              <a:buNone/>
            </a:pPr>
            <a:endParaRPr lang="ru-RU" sz="4000" b="1" dirty="0" smtClean="0">
              <a:solidFill>
                <a:srgbClr val="FFC000"/>
              </a:solidFill>
              <a:effectLst>
                <a:outerShdw blurRad="38100" dist="38100" dir="2700000" algn="tl">
                  <a:srgbClr val="000000">
                    <a:alpha val="43137"/>
                  </a:srgbClr>
                </a:outerShdw>
              </a:effectLst>
              <a:latin typeface="Cambria Math" pitchFamily="18" charset="0"/>
              <a:ea typeface="Cambria Math" pitchFamily="18" charset="0"/>
              <a:cs typeface="Cambria Math" pitchFamily="18" charset="0"/>
            </a:endParaRPr>
          </a:p>
          <a:p>
            <a:pPr algn="ctr">
              <a:buNone/>
            </a:pPr>
            <a:endParaRPr lang="ru-RU" sz="4000" b="1" dirty="0" smtClean="0">
              <a:solidFill>
                <a:srgbClr val="FFC000"/>
              </a:solidFill>
              <a:effectLst>
                <a:outerShdw blurRad="38100" dist="38100" dir="2700000" algn="tl">
                  <a:srgbClr val="000000">
                    <a:alpha val="43137"/>
                  </a:srgbClr>
                </a:outerShdw>
              </a:effectLst>
              <a:latin typeface="Cambria Math" pitchFamily="18" charset="0"/>
              <a:ea typeface="Cambria Math" pitchFamily="18" charset="0"/>
              <a:cs typeface="Cambria Math" pitchFamily="18" charset="0"/>
            </a:endParaRPr>
          </a:p>
          <a:p>
            <a:endParaRPr lang="ru-RU" sz="4800" dirty="0" smtClean="0">
              <a:solidFill>
                <a:srgbClr val="FCF059"/>
              </a:solidFill>
              <a:effectLst>
                <a:outerShdw blurRad="38100" dist="38100" dir="2700000" algn="tl">
                  <a:srgbClr val="FFFFFF"/>
                </a:outerShdw>
              </a:effectLst>
              <a:latin typeface="Cambria Math" pitchFamily="18" charset="0"/>
              <a:ea typeface="Cambria Math" pitchFamily="18" charset="0"/>
              <a:cs typeface="Cambria Math" pitchFamily="18" charset="0"/>
            </a:endParaRPr>
          </a:p>
          <a:p>
            <a:endParaRPr lang="ru-RU" sz="4800" dirty="0" smtClean="0">
              <a:solidFill>
                <a:srgbClr val="FCF059"/>
              </a:solidFill>
              <a:effectLst>
                <a:outerShdw blurRad="38100" dist="38100" dir="2700000" algn="tl">
                  <a:srgbClr val="FFFFFF"/>
                </a:outerShdw>
              </a:effectLst>
              <a:latin typeface="Cambria Math" pitchFamily="18" charset="0"/>
              <a:ea typeface="Cambria Math" pitchFamily="18" charset="0"/>
              <a:cs typeface="Cambria Math" pitchFamily="18" charset="0"/>
            </a:endParaRPr>
          </a:p>
          <a:p>
            <a:endParaRPr lang="ru-RU" sz="4800" dirty="0" smtClean="0">
              <a:solidFill>
                <a:srgbClr val="FCF059"/>
              </a:solidFill>
              <a:effectLst>
                <a:outerShdw blurRad="38100" dist="38100" dir="2700000" algn="tl">
                  <a:srgbClr val="FFFFFF"/>
                </a:outerShdw>
              </a:effectLst>
              <a:latin typeface="Cambria Math" pitchFamily="18" charset="0"/>
              <a:ea typeface="Cambria Math" pitchFamily="18" charset="0"/>
              <a:cs typeface="Cambria Math" pitchFamily="18" charset="0"/>
            </a:endParaRPr>
          </a:p>
          <a:p>
            <a:endParaRPr lang="ru-RU" sz="4800" dirty="0" smtClean="0">
              <a:solidFill>
                <a:srgbClr val="FCF059"/>
              </a:solidFill>
              <a:effectLst>
                <a:outerShdw blurRad="38100" dist="38100" dir="2700000" algn="tl">
                  <a:srgbClr val="FFFFFF"/>
                </a:outerShdw>
              </a:effectLst>
              <a:latin typeface="Cambria Math" pitchFamily="18" charset="0"/>
              <a:ea typeface="Cambria Math" pitchFamily="18" charset="0"/>
              <a:cs typeface="Cambria Math" pitchFamily="18" charset="0"/>
            </a:endParaRPr>
          </a:p>
          <a:p>
            <a:endParaRPr lang="ru-RU" sz="4800" dirty="0" smtClean="0">
              <a:solidFill>
                <a:srgbClr val="FCF059"/>
              </a:solidFill>
              <a:effectLst>
                <a:outerShdw blurRad="38100" dist="38100" dir="2700000" algn="tl">
                  <a:srgbClr val="FFFFFF"/>
                </a:outerShdw>
              </a:effectLst>
              <a:latin typeface="Cambria Math" pitchFamily="18" charset="0"/>
              <a:ea typeface="Cambria Math" pitchFamily="18" charset="0"/>
              <a:cs typeface="Cambria Math" pitchFamily="18" charset="0"/>
            </a:endParaRPr>
          </a:p>
        </p:txBody>
      </p:sp>
      <p:pic>
        <p:nvPicPr>
          <p:cNvPr id="1030" name="Picture 6" descr="C:\Users\1\Desktop\67711030.jpg"/>
          <p:cNvPicPr>
            <a:picLocks noChangeAspect="1" noChangeArrowheads="1"/>
          </p:cNvPicPr>
          <p:nvPr/>
        </p:nvPicPr>
        <p:blipFill>
          <a:blip r:embed="rId2" cstate="print"/>
          <a:srcRect/>
          <a:stretch>
            <a:fillRect/>
          </a:stretch>
        </p:blipFill>
        <p:spPr bwMode="auto">
          <a:xfrm>
            <a:off x="899592" y="2708920"/>
            <a:ext cx="7416824" cy="2304256"/>
          </a:xfrm>
          <a:prstGeom prst="rect">
            <a:avLst/>
          </a:prstGeom>
          <a:noFill/>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Фазу Алиева</a:t>
            </a:r>
            <a:endParaRPr lang="ru-RU" dirty="0"/>
          </a:p>
        </p:txBody>
      </p:sp>
      <p:pic>
        <p:nvPicPr>
          <p:cNvPr id="4" name="Содержимое 3" descr="c30e73bab4c32c4eea473afbb82c2acf.jpg"/>
          <p:cNvPicPr>
            <a:picLocks noGrp="1" noChangeAspect="1"/>
          </p:cNvPicPr>
          <p:nvPr>
            <p:ph idx="1"/>
          </p:nvPr>
        </p:nvPicPr>
        <p:blipFill>
          <a:blip r:embed="rId2" cstate="print"/>
          <a:stretch>
            <a:fillRect/>
          </a:stretch>
        </p:blipFill>
        <p:spPr>
          <a:xfrm>
            <a:off x="714348" y="1928802"/>
            <a:ext cx="7700726" cy="4786346"/>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Ирчи Казак</a:t>
            </a:r>
            <a:endParaRPr lang="ru-RU" dirty="0"/>
          </a:p>
        </p:txBody>
      </p:sp>
      <p:pic>
        <p:nvPicPr>
          <p:cNvPr id="6" name="Содержимое 5" descr="Bezymyannyi.jpg"/>
          <p:cNvPicPr>
            <a:picLocks noGrp="1" noChangeAspect="1"/>
          </p:cNvPicPr>
          <p:nvPr>
            <p:ph idx="1"/>
          </p:nvPr>
        </p:nvPicPr>
        <p:blipFill>
          <a:blip r:embed="rId2" cstate="print"/>
          <a:stretch>
            <a:fillRect/>
          </a:stretch>
        </p:blipFill>
        <p:spPr>
          <a:xfrm>
            <a:off x="1785918" y="1760124"/>
            <a:ext cx="4071965" cy="4807392"/>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a:stretch>
            <a:fillRect/>
          </a:stretch>
        </p:blipFill>
        <p:spPr bwMode="auto">
          <a:xfrm>
            <a:off x="3857620" y="285728"/>
            <a:ext cx="4786346" cy="6357982"/>
          </a:xfrm>
          <a:prstGeom prst="rect">
            <a:avLst/>
          </a:prstGeom>
          <a:ln w="190500" cap="sq">
            <a:solidFill>
              <a:schemeClr val="accent6"/>
            </a:solidFill>
            <a:prstDash val="solid"/>
            <a:miter lim="800000"/>
          </a:ln>
          <a:effectLst>
            <a:glow rad="228600">
              <a:schemeClr val="accent6">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Заголовок 4"/>
          <p:cNvSpPr>
            <a:spLocks noGrp="1"/>
          </p:cNvSpPr>
          <p:nvPr>
            <p:ph type="title"/>
          </p:nvPr>
        </p:nvSpPr>
        <p:spPr>
          <a:xfrm>
            <a:off x="142844" y="142852"/>
            <a:ext cx="3484430" cy="5643602"/>
          </a:xfrm>
        </p:spPr>
        <p:txBody>
          <a:bodyPr>
            <a:normAutofit fontScale="90000"/>
          </a:bodyPr>
          <a:lstStyle/>
          <a:p>
            <a:pPr algn="ctr"/>
            <a:r>
              <a:rPr lang="ru-RU" dirty="0" smtClean="0"/>
              <a:t>Гамзатов</a:t>
            </a:r>
            <a:br>
              <a:rPr lang="ru-RU" dirty="0" smtClean="0"/>
            </a:br>
            <a:r>
              <a:rPr lang="ru-RU" dirty="0" smtClean="0"/>
              <a:t>Расул Гамзатович</a:t>
            </a:r>
            <a:br>
              <a:rPr lang="ru-RU" dirty="0" smtClean="0"/>
            </a:br>
            <a:r>
              <a:rPr lang="ru-RU" sz="1100" dirty="0" smtClean="0"/>
              <a:t>(08.09.1923 – 03.11.2003)</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2000" dirty="0" smtClean="0"/>
              <a:t>знаменитый поэт, писатель, публицист, политический деятель. Представитель аварской народности Дегестана.</a:t>
            </a:r>
            <a:endParaRPr lang="ru-RU" sz="2000" dirty="0"/>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adasa_i_rasul.jpg"/>
          <p:cNvPicPr>
            <a:picLocks noChangeAspect="1"/>
          </p:cNvPicPr>
          <p:nvPr/>
        </p:nvPicPr>
        <p:blipFill>
          <a:blip r:embed="rId2" cstate="print"/>
          <a:stretch>
            <a:fillRect/>
          </a:stretch>
        </p:blipFill>
        <p:spPr>
          <a:xfrm>
            <a:off x="214282" y="285728"/>
            <a:ext cx="6022097" cy="4290745"/>
          </a:xfrm>
          <a:prstGeom prst="rect">
            <a:avLst/>
          </a:prstGeom>
          <a:ln>
            <a:noFill/>
          </a:ln>
          <a:effectLst>
            <a:softEdge rad="112500"/>
          </a:effectLst>
        </p:spPr>
      </p:pic>
      <p:sp>
        <p:nvSpPr>
          <p:cNvPr id="3" name="Заголовок 2"/>
          <p:cNvSpPr>
            <a:spLocks noGrp="1"/>
          </p:cNvSpPr>
          <p:nvPr>
            <p:ph type="title"/>
          </p:nvPr>
        </p:nvSpPr>
        <p:spPr>
          <a:xfrm>
            <a:off x="4357686" y="4857760"/>
            <a:ext cx="4329114" cy="1857388"/>
          </a:xfrm>
        </p:spPr>
        <p:txBody>
          <a:bodyPr>
            <a:normAutofit fontScale="90000"/>
          </a:bodyPr>
          <a:lstStyle/>
          <a:p>
            <a:pPr>
              <a:lnSpc>
                <a:spcPct val="150000"/>
              </a:lnSpc>
            </a:pPr>
            <a:r>
              <a:rPr lang="ru-RU" sz="3100" i="1" dirty="0" smtClean="0"/>
              <a:t>Отец – Гамзат Цадаса</a:t>
            </a:r>
            <a:r>
              <a:rPr lang="ru-RU" i="1" dirty="0" smtClean="0"/>
              <a:t/>
            </a:r>
            <a:br>
              <a:rPr lang="ru-RU" i="1" dirty="0" smtClean="0"/>
            </a:br>
            <a:r>
              <a:rPr lang="ru-RU" sz="1800" i="1" dirty="0" smtClean="0"/>
              <a:t>…Мой сын, я слежу за тобой постоянно,</a:t>
            </a:r>
            <a:br>
              <a:rPr lang="ru-RU" sz="1800" i="1" dirty="0" smtClean="0"/>
            </a:br>
            <a:r>
              <a:rPr lang="ru-RU" sz="1800" i="1" dirty="0" smtClean="0"/>
              <a:t>С тех пор, как тебя убаюкивал в зыбке.</a:t>
            </a:r>
            <a:br>
              <a:rPr lang="ru-RU" sz="1800" i="1" dirty="0" smtClean="0"/>
            </a:br>
            <a:r>
              <a:rPr lang="ru-RU" sz="1800" i="1" dirty="0" smtClean="0"/>
              <a:t>Я знаю всегда твои мысли и планы, </a:t>
            </a:r>
            <a:br>
              <a:rPr lang="ru-RU" sz="1800" i="1" dirty="0" smtClean="0"/>
            </a:br>
            <a:r>
              <a:rPr lang="ru-RU" sz="1800" i="1" dirty="0" smtClean="0"/>
              <a:t>Возможные предупреждаю ошибки.</a:t>
            </a:r>
            <a:r>
              <a:rPr lang="ru-RU" i="1" dirty="0" smtClean="0"/>
              <a:t/>
            </a:r>
            <a:br>
              <a:rPr lang="ru-RU" i="1" dirty="0" smtClean="0"/>
            </a:br>
            <a:endParaRPr lang="ru-RU"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500174"/>
            <a:ext cx="3114668" cy="4525963"/>
          </a:xfrm>
        </p:spPr>
        <p:txBody>
          <a:bodyPr/>
          <a:lstStyle/>
          <a:p>
            <a:r>
              <a:rPr lang="ru-RU" sz="1800" dirty="0" smtClean="0"/>
              <a:t>Творчество Расула Гамзатова колоритно украсило мужественный образ Дагестана ореолом высокой духовности и культурной самобытности. Вместе с тем оно значительно расширило жанровую палитру национальной литературы. С Гамзатовым литература Дагестана прошла огромный путь и заняла достойное место в мировой культуре</a:t>
            </a:r>
            <a:endParaRPr lang="ru-RU" sz="1800" dirty="0"/>
          </a:p>
        </p:txBody>
      </p:sp>
      <p:pic>
        <p:nvPicPr>
          <p:cNvPr id="2050" name="Picture 2" descr="C:\Documents and Settings\Admin\Рабочий стол\x_9df47e95.jpg"/>
          <p:cNvPicPr>
            <a:picLocks noChangeAspect="1" noChangeArrowheads="1"/>
          </p:cNvPicPr>
          <p:nvPr/>
        </p:nvPicPr>
        <p:blipFill>
          <a:blip r:embed="rId2" cstate="print"/>
          <a:srcRect b="5085"/>
          <a:stretch>
            <a:fillRect/>
          </a:stretch>
        </p:blipFill>
        <p:spPr bwMode="auto">
          <a:xfrm>
            <a:off x="4064280" y="2071677"/>
            <a:ext cx="4579686" cy="4346821"/>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4071-64334.jpg"/>
          <p:cNvPicPr>
            <a:picLocks noChangeAspect="1"/>
          </p:cNvPicPr>
          <p:nvPr/>
        </p:nvPicPr>
        <p:blipFill>
          <a:blip r:embed="rId2" cstate="print"/>
          <a:stretch>
            <a:fillRect/>
          </a:stretch>
        </p:blipFill>
        <p:spPr>
          <a:xfrm>
            <a:off x="380971" y="285728"/>
            <a:ext cx="8382058" cy="6286544"/>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1.jpg"/>
          <p:cNvPicPr>
            <a:picLocks noChangeAspect="1"/>
          </p:cNvPicPr>
          <p:nvPr/>
        </p:nvPicPr>
        <p:blipFill>
          <a:blip r:embed="rId2" cstate="print"/>
          <a:stretch>
            <a:fillRect/>
          </a:stretch>
        </p:blipFill>
        <p:spPr>
          <a:xfrm>
            <a:off x="321442" y="571480"/>
            <a:ext cx="8465400" cy="5643601"/>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0523655_1256916006_205311684.jpg"/>
          <p:cNvPicPr>
            <a:picLocks noChangeAspect="1"/>
          </p:cNvPicPr>
          <p:nvPr/>
        </p:nvPicPr>
        <p:blipFill>
          <a:blip r:embed="rId2" cstate="print"/>
          <a:srcRect r="2857" b="3658"/>
          <a:stretch>
            <a:fillRect/>
          </a:stretch>
        </p:blipFill>
        <p:spPr>
          <a:xfrm>
            <a:off x="928662" y="168065"/>
            <a:ext cx="7286676" cy="6349053"/>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2.jpg"/>
          <p:cNvPicPr>
            <a:picLocks noChangeAspect="1"/>
          </p:cNvPicPr>
          <p:nvPr/>
        </p:nvPicPr>
        <p:blipFill>
          <a:blip r:embed="rId2" cstate="print"/>
          <a:stretch>
            <a:fillRect/>
          </a:stretch>
        </p:blipFill>
        <p:spPr>
          <a:xfrm>
            <a:off x="4857752" y="214290"/>
            <a:ext cx="3881464" cy="2911098"/>
          </a:xfrm>
          <a:prstGeom prst="rect">
            <a:avLst/>
          </a:prstGeom>
          <a:ln>
            <a:noFill/>
          </a:ln>
          <a:effectLst>
            <a:softEdge rad="112500"/>
          </a:effectLst>
        </p:spPr>
      </p:pic>
      <p:pic>
        <p:nvPicPr>
          <p:cNvPr id="4" name="Рисунок 3" descr="1286286032_101005vol276.jpg"/>
          <p:cNvPicPr>
            <a:picLocks noChangeAspect="1"/>
          </p:cNvPicPr>
          <p:nvPr/>
        </p:nvPicPr>
        <p:blipFill>
          <a:blip r:embed="rId3" cstate="print"/>
          <a:stretch>
            <a:fillRect/>
          </a:stretch>
        </p:blipFill>
        <p:spPr>
          <a:xfrm>
            <a:off x="357158" y="214290"/>
            <a:ext cx="3857652" cy="2889135"/>
          </a:xfrm>
          <a:prstGeom prst="rect">
            <a:avLst/>
          </a:prstGeom>
          <a:ln>
            <a:noFill/>
          </a:ln>
          <a:effectLst>
            <a:softEdge rad="112500"/>
          </a:effectLst>
        </p:spPr>
      </p:pic>
      <p:pic>
        <p:nvPicPr>
          <p:cNvPr id="5" name="Рисунок 4" descr="1286286032_101005vol279.jpg"/>
          <p:cNvPicPr>
            <a:picLocks noChangeAspect="1"/>
          </p:cNvPicPr>
          <p:nvPr/>
        </p:nvPicPr>
        <p:blipFill>
          <a:blip r:embed="rId4" cstate="print"/>
          <a:stretch>
            <a:fillRect/>
          </a:stretch>
        </p:blipFill>
        <p:spPr>
          <a:xfrm>
            <a:off x="3143240" y="3357562"/>
            <a:ext cx="2536048" cy="3381400"/>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4_83.1113309464.78698.jpg"/>
          <p:cNvPicPr>
            <a:picLocks noChangeAspect="1"/>
          </p:cNvPicPr>
          <p:nvPr/>
        </p:nvPicPr>
        <p:blipFill>
          <a:blip r:embed="rId2" cstate="print"/>
          <a:srcRect l="4502" t="2362" r="1972" b="1119"/>
          <a:stretch>
            <a:fillRect/>
          </a:stretch>
        </p:blipFill>
        <p:spPr>
          <a:xfrm>
            <a:off x="1857356" y="1714488"/>
            <a:ext cx="4572032" cy="4757046"/>
          </a:xfrm>
          <a:prstGeom prst="rect">
            <a:avLst/>
          </a:prstGeom>
          <a:ln>
            <a:noFill/>
          </a:ln>
          <a:effectLst>
            <a:softEdge rad="112500"/>
          </a:effectLst>
        </p:spPr>
      </p:pic>
      <p:sp>
        <p:nvSpPr>
          <p:cNvPr id="3" name="Прямоугольник 2"/>
          <p:cNvSpPr/>
          <p:nvPr/>
        </p:nvSpPr>
        <p:spPr>
          <a:xfrm>
            <a:off x="1768072" y="357166"/>
            <a:ext cx="5628144" cy="923330"/>
          </a:xfrm>
          <a:prstGeom prst="rect">
            <a:avLst/>
          </a:prstGeom>
          <a:noFill/>
        </p:spPr>
        <p:txBody>
          <a:bodyPr wrap="none" lIns="91440" tIns="45720" rIns="91440" bIns="45720">
            <a:spAutoFit/>
          </a:bodyPr>
          <a:lstStyle/>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Горы Дагестана</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42910" y="1071546"/>
            <a:ext cx="7772400" cy="798513"/>
          </a:xfrm>
        </p:spPr>
        <p:txBody>
          <a:bodyPr/>
          <a:lstStyle/>
          <a:p>
            <a:r>
              <a:rPr lang="ru-RU" b="1" dirty="0" smtClean="0">
                <a:solidFill>
                  <a:srgbClr val="E35C06"/>
                </a:solidFill>
                <a:effectLst>
                  <a:outerShdw blurRad="38100" dist="38100" dir="2700000" algn="tl">
                    <a:srgbClr val="000000">
                      <a:alpha val="43137"/>
                    </a:srgbClr>
                  </a:outerShdw>
                </a:effectLst>
              </a:rPr>
              <a:t>Расул  Гамзатович Гамзатов</a:t>
            </a:r>
            <a:endParaRPr lang="fr-CA" b="1" dirty="0" smtClean="0">
              <a:solidFill>
                <a:srgbClr val="E35C06"/>
              </a:solidFill>
              <a:effectLst>
                <a:outerShdw blurRad="38100" dist="38100" dir="2700000" algn="tl">
                  <a:srgbClr val="000000">
                    <a:alpha val="43137"/>
                  </a:srgbClr>
                </a:outerShdw>
              </a:effectLst>
            </a:endParaRPr>
          </a:p>
        </p:txBody>
      </p:sp>
      <p:pic>
        <p:nvPicPr>
          <p:cNvPr id="1026" name="Picture 2" descr="C:\Documents and Settings\Admin\Рабочий стол\rasul_gamzatov.jpg"/>
          <p:cNvPicPr>
            <a:picLocks noChangeAspect="1" noChangeArrowheads="1"/>
          </p:cNvPicPr>
          <p:nvPr/>
        </p:nvPicPr>
        <p:blipFill>
          <a:blip r:embed="rId3" cstate="print"/>
          <a:srcRect/>
          <a:stretch>
            <a:fillRect/>
          </a:stretch>
        </p:blipFill>
        <p:spPr bwMode="auto">
          <a:xfrm>
            <a:off x="3143240" y="1785925"/>
            <a:ext cx="2500330" cy="3513977"/>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571736" y="4357694"/>
            <a:ext cx="6329378" cy="2286016"/>
          </a:xfrm>
        </p:spPr>
        <p:txBody>
          <a:bodyPr/>
          <a:lstStyle/>
          <a:p>
            <a:pPr algn="just"/>
            <a:r>
              <a:rPr lang="ru-RU" sz="2000" b="1" dirty="0" smtClean="0">
                <a:solidFill>
                  <a:srgbClr val="E35C06"/>
                </a:solidFill>
                <a:effectLst>
                  <a:outerShdw blurRad="38100" dist="38100" dir="2700000" algn="tl">
                    <a:srgbClr val="000000">
                      <a:alpha val="43137"/>
                    </a:srgbClr>
                  </a:outerShdw>
                </a:effectLst>
              </a:rPr>
              <a:t>Многие стихи Расула Гамзатова стали песнями. Они привлекли внимание многих композиторов Дагестана, Кавказа, России и других республик. Издательство «Мелодия» неоднократно выпускало пластинки и диски с песнями на стихи поэта. </a:t>
            </a:r>
            <a:endParaRPr lang="fr-CA" sz="2000" b="1" dirty="0" smtClean="0">
              <a:solidFill>
                <a:srgbClr val="E35C06"/>
              </a:solidFill>
              <a:effectLst>
                <a:outerShdw blurRad="38100" dist="38100" dir="2700000" algn="tl">
                  <a:srgbClr val="000000">
                    <a:alpha val="43137"/>
                  </a:srgbClr>
                </a:outerShdw>
              </a:effectLst>
            </a:endParaRPr>
          </a:p>
        </p:txBody>
      </p:sp>
      <p:pic>
        <p:nvPicPr>
          <p:cNvPr id="17411" name="Picture 3" descr="C:\Users\Asus\AppData\Local\Temp\Rar$DI08.634\1001016234.jpg"/>
          <p:cNvPicPr>
            <a:picLocks noChangeAspect="1" noChangeArrowheads="1"/>
          </p:cNvPicPr>
          <p:nvPr/>
        </p:nvPicPr>
        <p:blipFill>
          <a:blip r:embed="rId3" cstate="print"/>
          <a:srcRect/>
          <a:stretch>
            <a:fillRect/>
          </a:stretch>
        </p:blipFill>
        <p:spPr bwMode="auto">
          <a:xfrm>
            <a:off x="5998115" y="357165"/>
            <a:ext cx="2645851" cy="3571901"/>
          </a:xfrm>
          <a:prstGeom prst="rect">
            <a:avLst/>
          </a:prstGeom>
          <a:ln>
            <a:noFill/>
          </a:ln>
          <a:effectLst>
            <a:softEdge rad="112500"/>
          </a:effectLst>
        </p:spPr>
      </p:pic>
      <p:pic>
        <p:nvPicPr>
          <p:cNvPr id="17412" name="Picture 4"/>
          <p:cNvPicPr>
            <a:picLocks noChangeAspect="1" noChangeArrowheads="1"/>
          </p:cNvPicPr>
          <p:nvPr/>
        </p:nvPicPr>
        <p:blipFill>
          <a:blip r:embed="rId4" cstate="print"/>
          <a:srcRect/>
          <a:stretch>
            <a:fillRect/>
          </a:stretch>
        </p:blipFill>
        <p:spPr bwMode="auto">
          <a:xfrm>
            <a:off x="357158" y="285728"/>
            <a:ext cx="5048242" cy="3790065"/>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Сулейман </a:t>
            </a:r>
            <a:r>
              <a:rPr lang="ru-RU" dirty="0" err="1" smtClean="0"/>
              <a:t>Стальский</a:t>
            </a:r>
            <a:endParaRPr lang="ru-RU" dirty="0"/>
          </a:p>
        </p:txBody>
      </p:sp>
      <p:pic>
        <p:nvPicPr>
          <p:cNvPr id="4" name="Содержимое 3" descr="0_b0732_423df6f8_XXXL.jpg"/>
          <p:cNvPicPr>
            <a:picLocks noGrp="1" noChangeAspect="1"/>
          </p:cNvPicPr>
          <p:nvPr>
            <p:ph idx="1"/>
          </p:nvPr>
        </p:nvPicPr>
        <p:blipFill>
          <a:blip r:embed="rId2" cstate="print"/>
          <a:stretch>
            <a:fillRect/>
          </a:stretch>
        </p:blipFill>
        <p:spPr>
          <a:xfrm>
            <a:off x="1500166" y="1785926"/>
            <a:ext cx="4096114" cy="4929222"/>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Рашид Рашидов</a:t>
            </a:r>
            <a:endParaRPr lang="ru-RU" dirty="0"/>
          </a:p>
        </p:txBody>
      </p:sp>
      <p:pic>
        <p:nvPicPr>
          <p:cNvPr id="4" name="Содержимое 3" descr="17616_html_299af0be.jpg"/>
          <p:cNvPicPr>
            <a:picLocks noGrp="1" noChangeAspect="1"/>
          </p:cNvPicPr>
          <p:nvPr>
            <p:ph idx="1"/>
          </p:nvPr>
        </p:nvPicPr>
        <p:blipFill>
          <a:blip r:embed="rId2" cstate="print"/>
          <a:stretch>
            <a:fillRect/>
          </a:stretch>
        </p:blipFill>
        <p:spPr>
          <a:xfrm>
            <a:off x="2000232" y="1714488"/>
            <a:ext cx="4143404" cy="5000660"/>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Амир Гъази</a:t>
            </a:r>
            <a:endParaRPr lang="ru-RU" dirty="0"/>
          </a:p>
        </p:txBody>
      </p:sp>
      <p:pic>
        <p:nvPicPr>
          <p:cNvPr id="4" name="Содержимое 3" descr="surovost-sudby_2.jpg"/>
          <p:cNvPicPr>
            <a:picLocks noGrp="1" noChangeAspect="1"/>
          </p:cNvPicPr>
          <p:nvPr>
            <p:ph idx="1"/>
          </p:nvPr>
        </p:nvPicPr>
        <p:blipFill>
          <a:blip r:embed="rId2" cstate="print"/>
          <a:stretch>
            <a:fillRect/>
          </a:stretch>
        </p:blipFill>
        <p:spPr>
          <a:xfrm>
            <a:off x="2000232" y="1714488"/>
            <a:ext cx="3929090" cy="5115232"/>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jpg"/>
          <p:cNvPicPr>
            <a:picLocks noChangeAspect="1"/>
          </p:cNvPicPr>
          <p:nvPr/>
        </p:nvPicPr>
        <p:blipFill>
          <a:blip r:embed="rId2" cstate="print"/>
          <a:stretch>
            <a:fillRect/>
          </a:stretch>
        </p:blipFill>
        <p:spPr>
          <a:xfrm>
            <a:off x="428596" y="357166"/>
            <a:ext cx="8286808" cy="6215106"/>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jpg"/>
          <p:cNvPicPr>
            <a:picLocks noChangeAspect="1"/>
          </p:cNvPicPr>
          <p:nvPr/>
        </p:nvPicPr>
        <p:blipFill>
          <a:blip r:embed="rId2" cstate="print"/>
          <a:stretch>
            <a:fillRect/>
          </a:stretch>
        </p:blipFill>
        <p:spPr>
          <a:xfrm>
            <a:off x="357158" y="214290"/>
            <a:ext cx="8382058" cy="6286544"/>
          </a:xfrm>
          <a:prstGeom prst="rect">
            <a:avLst/>
          </a:prstGeom>
        </p:spPr>
      </p:pic>
      <p:sp>
        <p:nvSpPr>
          <p:cNvPr id="1026" name="AutoShape 2" descr="http://kahabrosi.dagschool.com/_http_schools/1737/Kahabrosi/fck_user_files/images/mahmud(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Фильм о Расуле Гамзатове</a:t>
            </a:r>
            <a:endParaRPr lang="ru-RU" dirty="0"/>
          </a:p>
        </p:txBody>
      </p:sp>
      <p:pic>
        <p:nvPicPr>
          <p:cNvPr id="4" name="Расул Гамзатов. Мой Дагестан. Исповедь. Фрагмент 1-4..mp4">
            <a:hlinkClick r:id="" action="ppaction://media"/>
          </p:cNvPr>
          <p:cNvPicPr>
            <a:picLocks noGrp="1" noRot="1" noChangeAspect="1"/>
          </p:cNvPicPr>
          <p:nvPr>
            <p:ph idx="1"/>
            <a:videoFile r:link="rId1"/>
          </p:nvPr>
        </p:nvPicPr>
        <p:blipFill>
          <a:blip r:embed="rId3" cstate="print"/>
          <a:stretch>
            <a:fillRect/>
          </a:stretch>
        </p:blipFill>
        <p:spPr>
          <a:xfrm>
            <a:off x="428596" y="1857364"/>
            <a:ext cx="8215370" cy="4929222"/>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Ахмедхан </a:t>
            </a:r>
            <a:r>
              <a:rPr lang="ru-RU" dirty="0" err="1" smtClean="0"/>
              <a:t>Абу-бакар</a:t>
            </a:r>
            <a:endParaRPr lang="ru-RU" dirty="0"/>
          </a:p>
        </p:txBody>
      </p:sp>
      <p:pic>
        <p:nvPicPr>
          <p:cNvPr id="4" name="Содержимое 3" descr="image65488233.jpg"/>
          <p:cNvPicPr>
            <a:picLocks noGrp="1" noChangeAspect="1"/>
          </p:cNvPicPr>
          <p:nvPr>
            <p:ph idx="1"/>
          </p:nvPr>
        </p:nvPicPr>
        <p:blipFill>
          <a:blip r:embed="rId2" cstate="print"/>
          <a:stretch>
            <a:fillRect/>
          </a:stretch>
        </p:blipFill>
        <p:spPr>
          <a:xfrm>
            <a:off x="1500166" y="1785926"/>
            <a:ext cx="3857652" cy="4969180"/>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a:stretch>
            <a:fillRect/>
          </a:stretch>
        </p:blipFill>
        <p:spPr bwMode="auto">
          <a:xfrm>
            <a:off x="3857620" y="285728"/>
            <a:ext cx="4786346" cy="6357982"/>
          </a:xfrm>
          <a:prstGeom prst="rect">
            <a:avLst/>
          </a:prstGeom>
          <a:ln w="190500" cap="sq">
            <a:solidFill>
              <a:schemeClr val="accent6"/>
            </a:solidFill>
            <a:prstDash val="solid"/>
            <a:miter lim="800000"/>
          </a:ln>
          <a:effectLst>
            <a:glow rad="228600">
              <a:schemeClr val="accent6">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Заголовок 4"/>
          <p:cNvSpPr>
            <a:spLocks noGrp="1"/>
          </p:cNvSpPr>
          <p:nvPr>
            <p:ph type="title"/>
          </p:nvPr>
        </p:nvSpPr>
        <p:spPr>
          <a:xfrm>
            <a:off x="142844" y="142852"/>
            <a:ext cx="3484430" cy="5643602"/>
          </a:xfrm>
        </p:spPr>
        <p:txBody>
          <a:bodyPr>
            <a:normAutofit fontScale="90000"/>
          </a:bodyPr>
          <a:lstStyle/>
          <a:p>
            <a:pPr algn="ctr"/>
            <a:r>
              <a:rPr lang="ru-RU" dirty="0" smtClean="0"/>
              <a:t>Гамзатов</a:t>
            </a:r>
            <a:br>
              <a:rPr lang="ru-RU" dirty="0" smtClean="0"/>
            </a:br>
            <a:r>
              <a:rPr lang="ru-RU" dirty="0" smtClean="0"/>
              <a:t>Расул Гамзатович</a:t>
            </a:r>
            <a:br>
              <a:rPr lang="ru-RU" dirty="0" smtClean="0"/>
            </a:br>
            <a:r>
              <a:rPr lang="ru-RU" sz="1100" dirty="0" smtClean="0"/>
              <a:t>(08.09.1923 – 03.11.2003)</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2000" dirty="0" smtClean="0"/>
              <a:t>знаменитый поэт, писатель, публицист, политический деятель. Представитель аварской народности Дегестана.</a:t>
            </a:r>
            <a:endParaRPr lang="ru-RU" sz="2000" dirty="0"/>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Омарла Батырай</a:t>
            </a:r>
            <a:endParaRPr lang="ru-RU" dirty="0"/>
          </a:p>
        </p:txBody>
      </p:sp>
      <p:pic>
        <p:nvPicPr>
          <p:cNvPr id="4" name="Содержимое 3" descr="IDLx8_o88Ww.jpg"/>
          <p:cNvPicPr>
            <a:picLocks noGrp="1" noChangeAspect="1"/>
          </p:cNvPicPr>
          <p:nvPr>
            <p:ph idx="1"/>
          </p:nvPr>
        </p:nvPicPr>
        <p:blipFill>
          <a:blip r:embed="rId2" cstate="print"/>
          <a:stretch>
            <a:fillRect/>
          </a:stretch>
        </p:blipFill>
        <p:spPr>
          <a:xfrm>
            <a:off x="1285852" y="1928802"/>
            <a:ext cx="4342564" cy="4857784"/>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Расул Магомедов</a:t>
            </a:r>
            <a:endParaRPr lang="ru-RU" dirty="0"/>
          </a:p>
        </p:txBody>
      </p:sp>
      <p:pic>
        <p:nvPicPr>
          <p:cNvPr id="4" name="Содержимое 3" descr="261.png"/>
          <p:cNvPicPr>
            <a:picLocks noGrp="1" noChangeAspect="1"/>
          </p:cNvPicPr>
          <p:nvPr>
            <p:ph idx="1"/>
          </p:nvPr>
        </p:nvPicPr>
        <p:blipFill>
          <a:blip r:embed="rId2" cstate="print"/>
          <a:stretch>
            <a:fillRect/>
          </a:stretch>
        </p:blipFill>
        <p:spPr>
          <a:xfrm>
            <a:off x="2904892" y="1695940"/>
            <a:ext cx="3453058" cy="4447703"/>
          </a:xfrm>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357438" y="274638"/>
            <a:ext cx="6329362" cy="1143000"/>
          </a:xfrm>
        </p:spPr>
        <p:txBody>
          <a:bodyPr/>
          <a:lstStyle/>
          <a:p>
            <a:pPr algn="l"/>
            <a:r>
              <a:rPr lang="ru-RU" b="1" dirty="0" smtClean="0">
                <a:solidFill>
                  <a:srgbClr val="E35C06"/>
                </a:solidFill>
              </a:rPr>
              <a:t>Биография:</a:t>
            </a:r>
            <a:endParaRPr lang="fr-CA" b="1" dirty="0" smtClean="0">
              <a:solidFill>
                <a:srgbClr val="E35C06"/>
              </a:solidFill>
            </a:endParaRPr>
          </a:p>
        </p:txBody>
      </p:sp>
      <p:sp>
        <p:nvSpPr>
          <p:cNvPr id="3075" name="Espace réservé du contenu 2"/>
          <p:cNvSpPr>
            <a:spLocks noGrp="1"/>
          </p:cNvSpPr>
          <p:nvPr>
            <p:ph idx="1"/>
          </p:nvPr>
        </p:nvSpPr>
        <p:spPr>
          <a:xfrm>
            <a:off x="3428992" y="1285860"/>
            <a:ext cx="5114932" cy="5143536"/>
          </a:xfrm>
        </p:spPr>
        <p:txBody>
          <a:bodyPr/>
          <a:lstStyle/>
          <a:p>
            <a:pPr algn="just"/>
            <a:r>
              <a:rPr lang="ru-RU" sz="2000" b="1" dirty="0" smtClean="0">
                <a:solidFill>
                  <a:srgbClr val="E35C06"/>
                </a:solidFill>
                <a:effectLst>
                  <a:outerShdw blurRad="38100" dist="38100" dir="2700000" algn="tl">
                    <a:srgbClr val="000000">
                      <a:alpha val="43137"/>
                    </a:srgbClr>
                  </a:outerShdw>
                </a:effectLst>
              </a:rPr>
              <a:t>Расул Гамзатович Гамзатов родился </a:t>
            </a:r>
            <a:r>
              <a:rPr lang="ru-RU" sz="2000" b="1" dirty="0" smtClean="0">
                <a:solidFill>
                  <a:srgbClr val="FF0000"/>
                </a:solidFill>
                <a:effectLst>
                  <a:outerShdw blurRad="38100" dist="38100" dir="2700000" algn="tl">
                    <a:srgbClr val="000000">
                      <a:alpha val="43137"/>
                    </a:srgbClr>
                  </a:outerShdw>
                </a:effectLst>
              </a:rPr>
              <a:t>8 сентября 1923 года</a:t>
            </a:r>
            <a:r>
              <a:rPr lang="ru-RU" sz="2000" b="1" dirty="0" smtClean="0">
                <a:solidFill>
                  <a:srgbClr val="E35C06"/>
                </a:solidFill>
                <a:effectLst>
                  <a:outerShdw blurRad="38100" dist="38100" dir="2700000" algn="tl">
                    <a:srgbClr val="000000">
                      <a:alpha val="43137"/>
                    </a:srgbClr>
                  </a:outerShdw>
                </a:effectLst>
              </a:rPr>
              <a:t> в селении Цада Хунзахского района Дагестанской АССР, в семье народного поэта Дагестана, лауреата Госпремии СССР, Гамзата Цадасы. </a:t>
            </a:r>
          </a:p>
          <a:p>
            <a:pPr algn="just"/>
            <a:r>
              <a:rPr lang="ru-RU" sz="2000" b="1" dirty="0" smtClean="0">
                <a:solidFill>
                  <a:srgbClr val="E35C06"/>
                </a:solidFill>
                <a:effectLst>
                  <a:outerShdw blurRad="38100" dist="38100" dir="2700000" algn="tl">
                    <a:srgbClr val="000000">
                      <a:alpha val="43137"/>
                    </a:srgbClr>
                  </a:outerShdw>
                </a:effectLst>
              </a:rPr>
              <a:t>Учился в Аранинской средней школе и в Аварском педучилище, после окончания которого работал учителем, помощником режиссера Аварского Государственного театра, заведующим отделом и собственным корреспондентом аварской газеты «Большевик гор», редактором аварских передач Дагестанского радиокомитета.</a:t>
            </a:r>
            <a:endParaRPr lang="fr-CA" sz="2000" b="1" dirty="0" smtClean="0">
              <a:solidFill>
                <a:srgbClr val="E35C06"/>
              </a:solidFill>
              <a:effectLst>
                <a:outerShdw blurRad="38100" dist="38100" dir="2700000" algn="tl">
                  <a:srgbClr val="000000">
                    <a:alpha val="43137"/>
                  </a:srgbClr>
                </a:outerShdw>
              </a:effectLst>
            </a:endParaRPr>
          </a:p>
        </p:txBody>
      </p:sp>
      <p:pic>
        <p:nvPicPr>
          <p:cNvPr id="3076" name="Picture 4" descr="F:\Новая папка\Oni-proslavili-dagestan3(1).jpg"/>
          <p:cNvPicPr>
            <a:picLocks noChangeAspect="1" noChangeArrowheads="1"/>
          </p:cNvPicPr>
          <p:nvPr/>
        </p:nvPicPr>
        <p:blipFill>
          <a:blip r:embed="rId3" cstate="print"/>
          <a:srcRect/>
          <a:stretch>
            <a:fillRect/>
          </a:stretch>
        </p:blipFill>
        <p:spPr bwMode="auto">
          <a:xfrm>
            <a:off x="214282" y="1357298"/>
            <a:ext cx="3268289" cy="4357718"/>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Новая папка\82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99" name="Espace réservé du contenu 2"/>
          <p:cNvSpPr>
            <a:spLocks noGrp="1"/>
          </p:cNvSpPr>
          <p:nvPr>
            <p:ph idx="1"/>
          </p:nvPr>
        </p:nvSpPr>
        <p:spPr>
          <a:xfrm>
            <a:off x="357158" y="785794"/>
            <a:ext cx="8229600" cy="4429125"/>
          </a:xfrm>
        </p:spPr>
        <p:txBody>
          <a:bodyPr/>
          <a:lstStyle/>
          <a:p>
            <a:pPr algn="just"/>
            <a:r>
              <a:rPr lang="ru-RU" sz="2400" b="1" dirty="0" smtClean="0">
                <a:solidFill>
                  <a:schemeClr val="bg1"/>
                </a:solidFill>
                <a:effectLst>
                  <a:outerShdw blurRad="38100" dist="38100" dir="2700000" algn="tl">
                    <a:srgbClr val="000000">
                      <a:alpha val="43137"/>
                    </a:srgbClr>
                  </a:outerShdw>
                </a:effectLst>
              </a:rPr>
              <a:t>Расул Гамзатов начал писать стихи, когда ему было девять лет. Потом его стихи начали печатать в республиканской аварской газете «Большевик гор» Первая книжка стихов на аварском языке вышла в 1943 году. Ему было всего двадцать лет, когда он стал членом Союза писателей СССР. С тех пор на аварском и русском языках, на многих языках Дагестана, Кавказа и всего мира вышли десятки поэтических, прозаических и публицистических книг, такие как «В горах мое сердце», «Высокие звезды», «Берегите друзей», «Журавли», «У очага», «Письмена», «Последняя цена», «Сказания», «Колесо жизни», «О бурных днях Кавказа», «В полдневный жар», «Мой Дагестан», «Две шали», «Суди меня по кодексу любви», «Сонеты» и многие другие, которые получили широкую популярность у любителей его поэзии.</a:t>
            </a:r>
            <a:endParaRPr lang="fr-CA" sz="2400" b="1" dirty="0" smtClean="0">
              <a:solidFill>
                <a:schemeClr val="bg1"/>
              </a:solidFill>
              <a:effectLst>
                <a:outerShdw blurRad="38100" dist="38100" dir="2700000" algn="tl">
                  <a:srgbClr val="000000">
                    <a:alpha val="43137"/>
                  </a:srgbClr>
                </a:outerShdw>
              </a:effectLst>
            </a:endParaRPr>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Махмуд из Кахабросо</a:t>
            </a:r>
            <a:endParaRPr lang="ru-RU" dirty="0"/>
          </a:p>
        </p:txBody>
      </p:sp>
      <p:pic>
        <p:nvPicPr>
          <p:cNvPr id="4" name="Содержимое 3" descr="mahmud(1).jpg"/>
          <p:cNvPicPr>
            <a:picLocks noGrp="1" noChangeAspect="1"/>
          </p:cNvPicPr>
          <p:nvPr>
            <p:ph idx="1"/>
          </p:nvPr>
        </p:nvPicPr>
        <p:blipFill>
          <a:blip r:embed="rId2" cstate="print"/>
          <a:stretch>
            <a:fillRect/>
          </a:stretch>
        </p:blipFill>
        <p:spPr>
          <a:xfrm>
            <a:off x="1500166" y="1755309"/>
            <a:ext cx="4286280" cy="5102691"/>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14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309</TotalTime>
  <Words>357</Words>
  <Application>Microsoft Office PowerPoint</Application>
  <PresentationFormat>Экран (4:3)</PresentationFormat>
  <Paragraphs>40</Paragraphs>
  <Slides>26</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147</vt:lpstr>
      <vt:lpstr> Классный час на тему: </vt:lpstr>
      <vt:lpstr>Расул  Гамзатович Гамзатов</vt:lpstr>
      <vt:lpstr>Ахмедхан Абу-бакар</vt:lpstr>
      <vt:lpstr>Гамзатов Расул Гамзатович (08.09.1923 – 03.11.2003)               знаменитый поэт, писатель, публицист, политический деятель. Представитель аварской народности Дегестана.</vt:lpstr>
      <vt:lpstr>Омарла Батырай</vt:lpstr>
      <vt:lpstr>Расул Магомедов</vt:lpstr>
      <vt:lpstr>Биография:</vt:lpstr>
      <vt:lpstr>Слайд 8</vt:lpstr>
      <vt:lpstr>Махмуд из Кахабросо</vt:lpstr>
      <vt:lpstr>Фазу Алиева</vt:lpstr>
      <vt:lpstr>Ирчи Казак</vt:lpstr>
      <vt:lpstr>Гамзатов Расул Гамзатович (08.09.1923 – 03.11.2003)               знаменитый поэт, писатель, публицист, политический деятель. Представитель аварской народности Дегестана.</vt:lpstr>
      <vt:lpstr>Отец – Гамзат Цадаса …Мой сын, я слежу за тобой постоянно, С тех пор, как тебя убаюкивал в зыбке. Я знаю всегда твои мысли и планы,  Возможные предупреждаю ошибки. </vt:lpstr>
      <vt:lpstr>Слайд 14</vt:lpstr>
      <vt:lpstr>Слайд 15</vt:lpstr>
      <vt:lpstr>Слайд 16</vt:lpstr>
      <vt:lpstr>Слайд 17</vt:lpstr>
      <vt:lpstr>Слайд 18</vt:lpstr>
      <vt:lpstr>Слайд 19</vt:lpstr>
      <vt:lpstr>Слайд 20</vt:lpstr>
      <vt:lpstr>Сулейман Стальский</vt:lpstr>
      <vt:lpstr>Рашид Рашидов</vt:lpstr>
      <vt:lpstr>Амир Гъази</vt:lpstr>
      <vt:lpstr>Слайд 24</vt:lpstr>
      <vt:lpstr>Слайд 25</vt:lpstr>
      <vt:lpstr>Фильм о Расуле Гамзатове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Расул  Гамзатович Гамзатов</dc:title>
  <dc:creator>Залина</dc:creator>
  <cp:lastModifiedBy>1</cp:lastModifiedBy>
  <cp:revision>34</cp:revision>
  <dcterms:created xsi:type="dcterms:W3CDTF">2012-07-01T21:49:40Z</dcterms:created>
  <dcterms:modified xsi:type="dcterms:W3CDTF">2015-12-10T13:42:31Z</dcterms:modified>
</cp:coreProperties>
</file>